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1" r:id="rId3"/>
    <p:sldId id="287" r:id="rId4"/>
    <p:sldId id="267" r:id="rId5"/>
    <p:sldId id="268" r:id="rId6"/>
    <p:sldId id="269" r:id="rId7"/>
    <p:sldId id="270" r:id="rId8"/>
    <p:sldId id="272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174" autoAdjust="0"/>
    <p:restoredTop sz="83977" autoAdjust="0"/>
  </p:normalViewPr>
  <p:slideViewPr>
    <p:cSldViewPr>
      <p:cViewPr varScale="1">
        <p:scale>
          <a:sx n="61" d="100"/>
          <a:sy n="61" d="100"/>
        </p:scale>
        <p:origin x="-17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New Employee</c:v>
                </c:pt>
                <c:pt idx="1">
                  <c:v>1 yr</c:v>
                </c:pt>
                <c:pt idx="2">
                  <c:v>2 yr</c:v>
                </c:pt>
                <c:pt idx="3">
                  <c:v>3 yr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100992"/>
        <c:axId val="132334144"/>
      </c:lineChart>
      <c:catAx>
        <c:axId val="126100992"/>
        <c:scaling>
          <c:orientation val="minMax"/>
        </c:scaling>
        <c:delete val="0"/>
        <c:axPos val="b"/>
        <c:majorTickMark val="out"/>
        <c:minorTickMark val="none"/>
        <c:tickLblPos val="nextTo"/>
        <c:crossAx val="132334144"/>
        <c:crosses val="autoZero"/>
        <c:auto val="1"/>
        <c:lblAlgn val="ctr"/>
        <c:lblOffset val="100"/>
        <c:noMultiLvlLbl val="0"/>
      </c:catAx>
      <c:valAx>
        <c:axId val="13233414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6100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442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40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for presenting training materials in a group setting.</a:t>
            </a:r>
          </a:p>
          <a:p>
            <a:endParaRPr lang="en-US" dirty="0" smtClean="0"/>
          </a:p>
          <a:p>
            <a:pPr lvl="0"/>
            <a:r>
              <a:rPr lang="en-US" sz="1200" b="1" dirty="0" smtClean="0"/>
              <a:t>Sections</a:t>
            </a:r>
            <a:endParaRPr lang="en-US" sz="1200" b="0" dirty="0" smtClean="0"/>
          </a:p>
          <a:p>
            <a:pPr lvl="0"/>
            <a:r>
              <a:rPr lang="en-US" sz="1200" b="0" dirty="0" smtClean="0"/>
              <a:t>Right-click on a slide to add sections.</a:t>
            </a:r>
            <a:r>
              <a:rPr lang="en-US" sz="1200" b="0" baseline="0" dirty="0" smtClean="0"/>
              <a:t> Sections can help to organize your slides or facilitate collaboration between multiple authors.</a:t>
            </a:r>
            <a:endParaRPr lang="en-US" sz="1200" b="0" dirty="0" smtClean="0"/>
          </a:p>
          <a:p>
            <a:pPr lvl="0"/>
            <a:endParaRPr lang="en-US" sz="1200" b="1" dirty="0" smtClean="0"/>
          </a:p>
          <a:p>
            <a:pPr lvl="0"/>
            <a:r>
              <a:rPr lang="en-US" sz="1200" b="1" dirty="0" smtClean="0"/>
              <a:t>Notes</a:t>
            </a:r>
          </a:p>
          <a:p>
            <a:pPr lvl="0"/>
            <a:r>
              <a:rPr lang="en-US" sz="1200" dirty="0" smtClean="0"/>
              <a:t>Use the Notes section for delivery notes or to provide additional details for the audience.</a:t>
            </a:r>
            <a:r>
              <a:rPr lang="en-US" sz="1200" baseline="0" dirty="0" smtClean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200" dirty="0" smtClean="0"/>
              <a:t>Keep in mind the font size (important for accessibility, visibility, videotaping, and online production)</a:t>
            </a:r>
          </a:p>
          <a:p>
            <a:pPr lvl="0"/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Coordinated colors </a:t>
            </a:r>
          </a:p>
          <a:p>
            <a:pPr lvl="0">
              <a:buFontTx/>
              <a:buNone/>
            </a:pPr>
            <a:r>
              <a:rPr lang="en-US" sz="1200" dirty="0" smtClean="0"/>
              <a:t>Pay particular attention to the graphs, charts, and text boxes.</a:t>
            </a:r>
            <a:r>
              <a:rPr lang="en-US" sz="1200" baseline="0" dirty="0" smtClean="0"/>
              <a:t> </a:t>
            </a:r>
            <a:endParaRPr lang="en-US" sz="1200" dirty="0" smtClean="0"/>
          </a:p>
          <a:p>
            <a:pPr lvl="0"/>
            <a:r>
              <a:rPr lang="en-US" sz="1200" dirty="0" smtClean="0"/>
              <a:t>Consider that attendees will print in black and white or </a:t>
            </a:r>
            <a:r>
              <a:rPr lang="en-US" sz="1200" dirty="0" err="1" smtClean="0"/>
              <a:t>grayscale</a:t>
            </a:r>
            <a:r>
              <a:rPr lang="en-US" sz="1200" dirty="0" smtClean="0"/>
              <a:t>. Run a test print to make sure your colors work when printed in pure black and white and </a:t>
            </a:r>
            <a:r>
              <a:rPr lang="en-US" sz="1200" dirty="0" err="1" smtClean="0"/>
              <a:t>grayscale</a:t>
            </a:r>
            <a:r>
              <a:rPr lang="en-US" sz="1200" dirty="0" smtClean="0"/>
              <a:t>.</a:t>
            </a:r>
          </a:p>
          <a:p>
            <a:pPr lvl="0">
              <a:buFontTx/>
              <a:buNone/>
            </a:pPr>
            <a:endParaRPr lang="en-US" sz="1200" dirty="0" smtClean="0"/>
          </a:p>
          <a:p>
            <a:pPr lvl="0">
              <a:buFontTx/>
              <a:buNone/>
            </a:pPr>
            <a:r>
              <a:rPr lang="en-US" sz="1200" b="1" dirty="0" smtClean="0"/>
              <a:t>Graphics, tables, and graphs</a:t>
            </a:r>
          </a:p>
          <a:p>
            <a:pPr lvl="0"/>
            <a:r>
              <a:rPr lang="en-US" sz="1200" dirty="0" smtClean="0"/>
              <a:t>Keep it simple: If possible, use consistent, non-distracting styles and colors.</a:t>
            </a:r>
          </a:p>
          <a:p>
            <a:pPr lvl="0"/>
            <a:r>
              <a:rPr lang="en-US" sz="1200" dirty="0" smtClean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Summarize presentation content by restating the important points from the lessons.</a:t>
            </a:r>
          </a:p>
          <a:p>
            <a:r>
              <a:rPr lang="en-US" dirty="0" smtClean="0"/>
              <a:t>What do you want the audience to remember when they leave your presentation?</a:t>
            </a:r>
          </a:p>
          <a:p>
            <a:endParaRPr lang="en-US" dirty="0" smtClean="0"/>
          </a:p>
          <a:p>
            <a:r>
              <a:rPr lang="en-US" dirty="0" smtClean="0"/>
              <a:t>Save your presentation to a video for easy distribution (To create a video, click the File tab, and then click Share.  Under File Types, click Create a Video.)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</a:t>
            </a:r>
            <a:r>
              <a:rPr lang="en-US" b="1" dirty="0" smtClean="0"/>
              <a:t>Engineering Excellence</a:t>
            </a:r>
            <a:endParaRPr lang="en-US" dirty="0" smtClean="0"/>
          </a:p>
        </p:txBody>
      </p:sp>
      <p:sp>
        <p:nvSpPr>
          <p:cNvPr id="4096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Confidential</a:t>
            </a:r>
          </a:p>
        </p:txBody>
      </p:sp>
      <p:sp>
        <p:nvSpPr>
          <p:cNvPr id="4096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CEDE57-F8FE-4B43-B511-2E9F76624F74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409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449263"/>
            <a:ext cx="4541837" cy="3408362"/>
          </a:xfrm>
          <a:ln/>
        </p:spPr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9472"/>
            <a:ext cx="6261652" cy="4593861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Give a brief overview of the presentation.</a:t>
            </a:r>
            <a:r>
              <a:rPr lang="en-US" baseline="0" dirty="0" smtClean="0"/>
              <a:t> D</a:t>
            </a:r>
            <a:r>
              <a:rPr lang="en-US" dirty="0" smtClean="0"/>
              <a:t>escribe the major focus of the presentation and why it is important.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Introduce each of the major topics.</a:t>
            </a:r>
          </a:p>
          <a:p>
            <a:r>
              <a:rPr lang="en-US" dirty="0" smtClean="0"/>
              <a:t>To provide a road map for the audience, you</a:t>
            </a:r>
            <a:r>
              <a:rPr lang="en-US" baseline="0" dirty="0" smtClean="0"/>
              <a:t> can </a:t>
            </a:r>
            <a:r>
              <a:rPr lang="en-US" dirty="0" smtClean="0"/>
              <a:t>repeat this Overview slide throughout the presentation, highlighting the particular topic you will discuss next.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/>
              <a:t>What</a:t>
            </a:r>
            <a:r>
              <a:rPr lang="en-US" b="0" baseline="0" dirty="0" smtClean="0"/>
              <a:t> will the audience be able to do after this training is complete?</a:t>
            </a:r>
            <a:r>
              <a:rPr lang="en-US" dirty="0" smtClean="0"/>
              <a:t> Briefly describe each objective how the audience</a:t>
            </a:r>
            <a:r>
              <a:rPr lang="en-US" baseline="0" dirty="0" smtClean="0"/>
              <a:t> </a:t>
            </a:r>
            <a:r>
              <a:rPr lang="en-US" dirty="0" smtClean="0"/>
              <a:t>will benefit from this</a:t>
            </a:r>
            <a:r>
              <a:rPr lang="en-US" baseline="0" dirty="0" smtClean="0"/>
              <a:t> presentation.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slides to each topic section as necessary, including slides with tables, graphs, and images. </a:t>
            </a:r>
          </a:p>
          <a:p>
            <a:r>
              <a:rPr lang="en-US" dirty="0" smtClean="0"/>
              <a:t>See next section for sample</a:t>
            </a:r>
            <a:r>
              <a:rPr lang="en-US" baseline="0" dirty="0" smtClean="0"/>
              <a:t> </a:t>
            </a:r>
            <a:r>
              <a:rPr lang="en-US" dirty="0" smtClean="0"/>
              <a:t>table,</a:t>
            </a:r>
            <a:r>
              <a:rPr lang="en-US" baseline="0" dirty="0" smtClean="0"/>
              <a:t> graph, image, and video layouts.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Keep it brief. Make your text as brief as possible to maintain a larger font size.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Microsoft </a:t>
            </a:r>
            <a:r>
              <a:rPr lang="en-US" b="1" smtClean="0"/>
              <a:t>Engineering Excellence</a:t>
            </a:r>
            <a:endParaRPr lang="en-US" smtClean="0"/>
          </a:p>
        </p:txBody>
      </p:sp>
      <p:sp>
        <p:nvSpPr>
          <p:cNvPr id="46083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Microsoft Confidential</a:t>
            </a:r>
          </a:p>
        </p:txBody>
      </p:sp>
      <p:sp>
        <p:nvSpPr>
          <p:cNvPr id="46084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51ECC-86A3-4073-ADEB-F5E3C216F85C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6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3"/>
            <a:ext cx="6261652" cy="4593861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Microsoft </a:t>
            </a:r>
            <a:r>
              <a:rPr lang="en-US" b="1" smtClean="0"/>
              <a:t>Engineering Excellence</a:t>
            </a:r>
            <a:endParaRPr lang="en-US" smtClean="0"/>
          </a:p>
        </p:txBody>
      </p:sp>
      <p:sp>
        <p:nvSpPr>
          <p:cNvPr id="4710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Microsoft Confidential</a:t>
            </a:r>
          </a:p>
        </p:txBody>
      </p:sp>
      <p:sp>
        <p:nvSpPr>
          <p:cNvPr id="4710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19570C-A909-40C0-B9F8-7AD3BA2C3C5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71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3"/>
            <a:ext cx="6261652" cy="4593861"/>
          </a:xfrm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If there is relevant</a:t>
            </a:r>
            <a:r>
              <a:rPr lang="en-US" baseline="0" dirty="0" smtClean="0"/>
              <a:t> video content, such as a case study video, demo of a product, or other training materials, include it in the presentation as well. </a:t>
            </a:r>
            <a:endParaRPr lang="en-US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 case study or</a:t>
            </a:r>
            <a:r>
              <a:rPr lang="en-US" baseline="0" dirty="0" smtClean="0"/>
              <a:t> class simulation to encourage discussion and apply lessons.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</a:t>
            </a:r>
            <a:r>
              <a:rPr lang="en-US" baseline="0" dirty="0" smtClean="0"/>
              <a:t> outcomes of the case study or class simulation.</a:t>
            </a:r>
          </a:p>
          <a:p>
            <a:r>
              <a:rPr lang="en-US" baseline="0" dirty="0" smtClean="0"/>
              <a:t>Cover best practices.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5600"/>
            <a:ext cx="81946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3100" y="1497013"/>
            <a:ext cx="397510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7760" y="1497013"/>
            <a:ext cx="397764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8/27/2018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62" r:id="rId10"/>
    <p:sldLayoutId id="2147483654" r:id="rId11"/>
    <p:sldLayoutId id="2147483655" r:id="rId12"/>
    <p:sldLayoutId id="2147483663" r:id="rId13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7.jpe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Mavis@greatcompany.com" TargetMode="External"/><Relationship Id="rId3" Type="http://schemas.openxmlformats.org/officeDocument/2006/relationships/tags" Target="../tags/tag14.xml"/><Relationship Id="rId7" Type="http://schemas.openxmlformats.org/officeDocument/2006/relationships/hyperlink" Target="mailto:Dee@greatcompany.Com" TargetMode="Externa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hyperlink" Target="mailto:Jim@greatcompany.com" TargetMode="Externa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9" Type="http://schemas.openxmlformats.org/officeDocument/2006/relationships/hyperlink" Target="mailto:Doug@company.com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8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Training New Employees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+mn-lt"/>
              </a:rPr>
              <a:t>Presenter Name</a:t>
            </a:r>
          </a:p>
          <a:p>
            <a:r>
              <a:rPr lang="en-US" sz="2400" dirty="0" smtClean="0">
                <a:latin typeface="+mn-lt"/>
              </a:rPr>
              <a:t>Presentation Date</a:t>
            </a:r>
            <a:endParaRPr 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your challenges</a:t>
            </a:r>
          </a:p>
          <a:p>
            <a:pPr lvl="1"/>
            <a:r>
              <a:rPr lang="en-US" dirty="0" smtClean="0"/>
              <a:t>Technological</a:t>
            </a:r>
            <a:r>
              <a:rPr lang="en-US" dirty="0"/>
              <a:t> </a:t>
            </a:r>
            <a:r>
              <a:rPr lang="en-US" dirty="0" smtClean="0"/>
              <a:t>as well as personal</a:t>
            </a:r>
          </a:p>
          <a:p>
            <a:r>
              <a:rPr lang="en-US" dirty="0" smtClean="0"/>
              <a:t>Set realistic expectation</a:t>
            </a:r>
          </a:p>
          <a:p>
            <a:pPr lvl="1"/>
            <a:r>
              <a:rPr lang="en-US" dirty="0" smtClean="0"/>
              <a:t>Mastery is not achieved overnight</a:t>
            </a:r>
          </a:p>
          <a:p>
            <a:r>
              <a:rPr lang="en-US" dirty="0" smtClean="0"/>
              <a:t>Keep your eye on the goal</a:t>
            </a:r>
          </a:p>
          <a:p>
            <a:pPr lvl="1"/>
            <a:r>
              <a:rPr lang="en-US" dirty="0" smtClean="0"/>
              <a:t>Mentorship programs</a:t>
            </a: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Resources</a:t>
            </a:r>
          </a:p>
        </p:txBody>
      </p:sp>
      <p:sp>
        <p:nvSpPr>
          <p:cNvPr id="618499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&lt;Intranet site text here&gt;</a:t>
            </a:r>
            <a:br>
              <a:rPr lang="en-US" dirty="0" smtClean="0"/>
            </a:br>
            <a:r>
              <a:rPr lang="en-US" u="sng" dirty="0" smtClean="0">
                <a:solidFill>
                  <a:schemeClr val="tx2"/>
                </a:solidFill>
              </a:rPr>
              <a:t>&lt;hyperlink here&gt;</a:t>
            </a:r>
            <a:endParaRPr lang="en-US" u="sng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&lt;Additional reading material text here&gt;</a:t>
            </a:r>
            <a:br>
              <a:rPr lang="en-US" dirty="0" smtClean="0"/>
            </a:br>
            <a:r>
              <a:rPr lang="en-US" u="sng" dirty="0" smtClean="0">
                <a:solidFill>
                  <a:schemeClr val="tx2"/>
                </a:solidFill>
              </a:rPr>
              <a:t>&lt;hyperlink here&gt;</a:t>
            </a: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This slide deck and related resources:</a:t>
            </a:r>
            <a:br>
              <a:rPr lang="en-US" dirty="0" smtClean="0"/>
            </a:br>
            <a:r>
              <a:rPr lang="en-US" u="sng" dirty="0" smtClean="0">
                <a:solidFill>
                  <a:schemeClr val="tx2"/>
                </a:solidFill>
              </a:rPr>
              <a:t>&lt;hyperlink here&gt;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New Employee Orientation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Getting to know your new assignment</a:t>
            </a:r>
          </a:p>
          <a:p>
            <a:r>
              <a:rPr lang="en-US" dirty="0"/>
              <a:t>Familiarizing yourself with your new environment</a:t>
            </a:r>
          </a:p>
          <a:p>
            <a:r>
              <a:rPr lang="en-US" dirty="0" smtClean="0"/>
              <a:t>Meeting new colleagues </a:t>
            </a: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6168"/>
            <a:ext cx="8077200" cy="1143000"/>
          </a:xfrm>
        </p:spPr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524000"/>
            <a:ext cx="3733800" cy="45259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Technology </a:t>
            </a:r>
          </a:p>
          <a:p>
            <a:r>
              <a:rPr lang="en-US" sz="3200" dirty="0"/>
              <a:t>Procedure</a:t>
            </a:r>
          </a:p>
          <a:p>
            <a:r>
              <a:rPr lang="en-US" sz="3200" dirty="0" smtClean="0"/>
              <a:t>Policies</a:t>
            </a:r>
          </a:p>
          <a:p>
            <a:r>
              <a:rPr lang="en-US" sz="3200" dirty="0" smtClean="0"/>
              <a:t>Benefits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4400" y="1676400"/>
            <a:ext cx="3464393" cy="4402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C 0.02309 -4.07407E-6 0.04184 0.02477 0.04184 0.05533 C 0.04184 0.08612 0.02309 0.11112 3.61111E-6 0.11112 C -0.02292 0.11112 -0.0415 0.08612 -0.0415 0.05533 C -0.0415 0.02477 -0.02292 -4.07407E-6 3.61111E-6 -4.07407E-6 Z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41248" y="152400"/>
            <a:ext cx="5178552" cy="1143000"/>
          </a:xfrm>
        </p:spPr>
        <p:txBody>
          <a:bodyPr/>
          <a:lstStyle/>
          <a:p>
            <a:r>
              <a:rPr lang="en-US" dirty="0" smtClean="0"/>
              <a:t>New 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95400"/>
            <a:ext cx="5257800" cy="1066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technology learning curve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1050414" y="2333812"/>
          <a:ext cx="47625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2997200" cy="685800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4953000" y="2286000"/>
            <a:ext cx="685800" cy="685800"/>
          </a:xfrm>
          <a:prstGeom prst="star5">
            <a:avLst/>
          </a:prstGeom>
          <a:solidFill>
            <a:schemeClr val="accent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Who’s Who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041634" y="1838434"/>
          <a:ext cx="5486400" cy="3327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66507"/>
                <a:gridCol w="3619893"/>
              </a:tblGrid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Lead</a:t>
                      </a:r>
                      <a:endParaRPr lang="en-US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Contact information</a:t>
                      </a:r>
                      <a:endParaRPr lang="en-US" dirty="0"/>
                    </a:p>
                  </a:txBody>
                  <a:tcPr anchor="b"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Jim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6"/>
                        </a:rPr>
                        <a:t>Jim@company.com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Dee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7"/>
                        </a:rPr>
                        <a:t>Dee@gcompany.com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Mavis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8"/>
                        </a:rPr>
                        <a:t>Mavis</a:t>
                      </a:r>
                      <a:r>
                        <a:rPr lang="en-US" baseline="0" dirty="0" smtClean="0">
                          <a:hlinkClick r:id="rId8"/>
                        </a:rPr>
                        <a:t>@company.com</a:t>
                      </a:r>
                      <a:endParaRPr lang="en-US" dirty="0"/>
                    </a:p>
                  </a:txBody>
                  <a:tcPr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dirty="0" smtClean="0"/>
                        <a:t>Doug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9"/>
                        </a:rPr>
                        <a:t>Doug@company.com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49363" y="5799138"/>
            <a:ext cx="7208837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627715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1242990" y="1898319"/>
            <a:ext cx="15875" cy="3916363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5862638"/>
            <a:ext cx="678180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en-US" dirty="0" smtClean="0"/>
              <a:t>Time Spent</a:t>
            </a:r>
            <a:endParaRPr lang="en-US" dirty="0">
              <a:effectLst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-5400000">
            <a:off x="-908003" y="3759802"/>
            <a:ext cx="3709340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algn="ctr"/>
            <a:r>
              <a:rPr lang="en-US" dirty="0" smtClean="0">
                <a:effectLst/>
              </a:rPr>
              <a:t>Projects Worked On</a:t>
            </a:r>
            <a:endParaRPr lang="en-US" dirty="0">
              <a:effectLst/>
            </a:endParaRPr>
          </a:p>
        </p:txBody>
      </p:sp>
      <p:sp>
        <p:nvSpPr>
          <p:cNvPr id="627722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invGray">
          <a:xfrm>
            <a:off x="1756484" y="4329094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Get Familiar</a:t>
            </a:r>
            <a:endParaRPr lang="en-US" sz="2000" dirty="0"/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invGray">
          <a:xfrm>
            <a:off x="6335671" y="2089798"/>
            <a:ext cx="1743878" cy="121278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Achieve Mastery</a:t>
            </a:r>
            <a:endParaRPr lang="en-US" sz="2000" dirty="0"/>
          </a:p>
        </p:txBody>
      </p:sp>
      <p:sp>
        <p:nvSpPr>
          <p:cNvPr id="627728" name="Rectangle 16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>
          <a:xfrm>
            <a:off x="841248" y="301752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Working Toward Mastery</a:t>
            </a:r>
          </a:p>
        </p:txBody>
      </p:sp>
      <p:sp>
        <p:nvSpPr>
          <p:cNvPr id="17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4191000" y="3276600"/>
            <a:ext cx="1753651" cy="1222157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anchor="ctr">
            <a:noAutofit/>
          </a:bodyPr>
          <a:lstStyle/>
          <a:p>
            <a:pPr algn="ctr">
              <a:defRPr/>
            </a:pPr>
            <a:r>
              <a:rPr lang="en-US" sz="2000" dirty="0" smtClean="0">
                <a:latin typeface="Segoe Semibold" pitchFamily="34" charset="0"/>
              </a:rPr>
              <a:t>Get Experienced</a:t>
            </a:r>
            <a:endParaRPr lang="en-US" sz="2000" dirty="0"/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40482">
            <a:off x="2519412" y="1676400"/>
            <a:ext cx="3728988" cy="2313711"/>
          </a:xfrm>
          <a:custGeom>
            <a:avLst/>
            <a:gdLst/>
            <a:ahLst/>
            <a:cxnLst>
              <a:cxn ang="0">
                <a:pos x="0" y="1390"/>
              </a:cxn>
              <a:cxn ang="0">
                <a:pos x="1529" y="158"/>
              </a:cxn>
              <a:cxn ang="0">
                <a:pos x="1529" y="0"/>
              </a:cxn>
              <a:cxn ang="0">
                <a:pos x="2030" y="360"/>
              </a:cxn>
              <a:cxn ang="0">
                <a:pos x="1523" y="714"/>
              </a:cxn>
              <a:cxn ang="0">
                <a:pos x="1520" y="543"/>
              </a:cxn>
              <a:cxn ang="0">
                <a:pos x="0" y="1390"/>
              </a:cxn>
            </a:cxnLst>
            <a:rect l="0" t="0" r="r" b="b"/>
            <a:pathLst>
              <a:path w="2030" h="1390">
                <a:moveTo>
                  <a:pt x="0" y="1390"/>
                </a:moveTo>
                <a:cubicBezTo>
                  <a:pt x="131" y="796"/>
                  <a:pt x="676" y="220"/>
                  <a:pt x="1529" y="158"/>
                </a:cubicBezTo>
                <a:lnTo>
                  <a:pt x="1529" y="0"/>
                </a:lnTo>
                <a:lnTo>
                  <a:pt x="2030" y="360"/>
                </a:lnTo>
                <a:lnTo>
                  <a:pt x="1523" y="714"/>
                </a:lnTo>
                <a:lnTo>
                  <a:pt x="1520" y="543"/>
                </a:lnTo>
                <a:cubicBezTo>
                  <a:pt x="803" y="447"/>
                  <a:pt x="109" y="1123"/>
                  <a:pt x="0" y="1390"/>
                </a:cubicBezTo>
                <a:close/>
              </a:path>
            </a:pathLst>
          </a:custGeom>
          <a:gradFill rotWithShape="1">
            <a:gsLst>
              <a:gs pos="0">
                <a:schemeClr val="accent5"/>
              </a:gs>
              <a:gs pos="100000">
                <a:schemeClr val="accent4"/>
              </a:gs>
            </a:gsLst>
            <a:lin ang="18900000" scaled="1"/>
          </a:gradFill>
          <a:ln w="317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pPr>
              <a:defRPr/>
            </a:pPr>
            <a:endParaRPr lang="en-US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841249" y="304800"/>
            <a:ext cx="7921752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Doing Your Best Work</a:t>
            </a:r>
          </a:p>
        </p:txBody>
      </p:sp>
      <p:sp>
        <p:nvSpPr>
          <p:cNvPr id="629763" name="Rectangle 3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800600" y="2098675"/>
            <a:ext cx="4129087" cy="4149725"/>
          </a:xfrm>
        </p:spPr>
        <p:txBody>
          <a:bodyPr>
            <a:normAutofit/>
          </a:bodyPr>
          <a:lstStyle/>
          <a:p>
            <a:r>
              <a:rPr lang="en-US" dirty="0" smtClean="0"/>
              <a:t>Working from home</a:t>
            </a:r>
          </a:p>
          <a:p>
            <a:r>
              <a:rPr lang="en-US" dirty="0" smtClean="0"/>
              <a:t>Working offsite</a:t>
            </a:r>
          </a:p>
          <a:p>
            <a:r>
              <a:rPr lang="en-US" dirty="0" smtClean="0"/>
              <a:t>Technology requirements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55"/>
          <a:stretch/>
        </p:blipFill>
        <p:spPr>
          <a:xfrm>
            <a:off x="914399" y="1447800"/>
            <a:ext cx="3657601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4800"/>
            <a:ext cx="4267200" cy="1143000"/>
          </a:xfrm>
        </p:spPr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524000"/>
            <a:ext cx="4267200" cy="4297363"/>
          </a:xfrm>
        </p:spPr>
        <p:txBody>
          <a:bodyPr/>
          <a:lstStyle/>
          <a:p>
            <a:r>
              <a:rPr lang="en-US" dirty="0" smtClean="0"/>
              <a:t>Jeremy</a:t>
            </a:r>
          </a:p>
          <a:p>
            <a:pPr lvl="1"/>
            <a:r>
              <a:rPr lang="en-US" dirty="0" smtClean="0"/>
              <a:t>His first day</a:t>
            </a:r>
          </a:p>
          <a:p>
            <a:pPr lvl="1"/>
            <a:r>
              <a:rPr lang="en-US" dirty="0" smtClean="0"/>
              <a:t>Mistakes made</a:t>
            </a:r>
          </a:p>
          <a:p>
            <a:pPr lvl="1"/>
            <a:r>
              <a:rPr lang="en-US" dirty="0" smtClean="0"/>
              <a:t>Successes achieved</a:t>
            </a:r>
          </a:p>
          <a:p>
            <a:pPr lvl="1"/>
            <a:r>
              <a:rPr lang="en-US" dirty="0" smtClean="0"/>
              <a:t>The moral of the story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6144" y="0"/>
            <a:ext cx="3827856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4800"/>
            <a:ext cx="4267200" cy="1143000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524000"/>
            <a:ext cx="4191000" cy="4297363"/>
          </a:xfrm>
        </p:spPr>
        <p:txBody>
          <a:bodyPr/>
          <a:lstStyle/>
          <a:p>
            <a:r>
              <a:rPr lang="en-US" dirty="0" smtClean="0"/>
              <a:t>What we can learn from Jeremy</a:t>
            </a:r>
          </a:p>
          <a:p>
            <a:r>
              <a:rPr lang="en-US" dirty="0" smtClean="0"/>
              <a:t>Best practices</a:t>
            </a:r>
          </a:p>
          <a:p>
            <a:r>
              <a:rPr lang="en-US" dirty="0" smtClean="0"/>
              <a:t>Take-aways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6144" y="0"/>
            <a:ext cx="3827856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2w5yLf7gRoIxhgGANLd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7Sh4Wf3q9VkhYZEnvoz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YHL0AN4yxWP6rbpeJii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QIQoYhKAdhY0TAjVFgl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sRxtYgFhsQbQR2acPM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bIsX2HQuOqjOBqXA0jcY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6pMcljtk1MJ0De6E19B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VeI2TwAzQM9S4tQjLvM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JFhM9s1uk4SUavhm7qd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E8H4Cw6MhrnQZNFfxntk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dIAG7WhWjupCZ4n8F2K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C7AXHsIfcZM0GIL5sI0j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3NLyN5bG9MX84Ywq40Q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ORDfvhHahmpDFmvtYCcVK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DdiYQyEGY8EmMcNZ3vZ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3DFAl6DuE5xCL7XTKqo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OKFAmQ6LnTdkKqqzhwoax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PQogmzKvTp1YV9ymQ2Z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Cm1higbyIl35Abad2Rjv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5rpkfSAY2XQl9CRvNvPMK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565</Words>
  <Application>Microsoft Office PowerPoint</Application>
  <PresentationFormat>On-screen Show (4:3)</PresentationFormat>
  <Paragraphs>107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Training</vt:lpstr>
      <vt:lpstr>Training New Employees</vt:lpstr>
      <vt:lpstr>New Employee Orientation</vt:lpstr>
      <vt:lpstr>Learning Objectives</vt:lpstr>
      <vt:lpstr>New Work</vt:lpstr>
      <vt:lpstr>Who’s Who</vt:lpstr>
      <vt:lpstr>Working Toward Mastery</vt:lpstr>
      <vt:lpstr>Doing Your Best Work</vt:lpstr>
      <vt:lpstr>Case Study</vt:lpstr>
      <vt:lpstr>Discussion</vt:lpstr>
      <vt:lpstr>Summary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2018-08-27T01:45:03Z</dcterms:created>
  <dcterms:modified xsi:type="dcterms:W3CDTF">2018-08-27T01:50:31Z</dcterms:modified>
</cp:coreProperties>
</file>